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76" r:id="rId4"/>
    <p:sldId id="265" r:id="rId5"/>
    <p:sldId id="266" r:id="rId6"/>
    <p:sldId id="267" r:id="rId7"/>
    <p:sldId id="268" r:id="rId8"/>
    <p:sldId id="270" r:id="rId9"/>
    <p:sldId id="269" r:id="rId10"/>
    <p:sldId id="275" r:id="rId11"/>
    <p:sldId id="274" r:id="rId12"/>
    <p:sldId id="277" r:id="rId13"/>
    <p:sldId id="272" r:id="rId14"/>
    <p:sldId id="279" r:id="rId15"/>
    <p:sldId id="280" r:id="rId16"/>
    <p:sldId id="278" r:id="rId17"/>
    <p:sldId id="263" r:id="rId18"/>
    <p:sldId id="264" r:id="rId19"/>
    <p:sldId id="281" r:id="rId20"/>
    <p:sldId id="273" r:id="rId21"/>
    <p:sldId id="2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35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71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51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92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34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25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5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43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27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6" y="5359402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82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5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F3A5C36C-4AD1-4368-83A4-9559EE6EF9BD}" type="datetimeFigureOut">
              <a:rPr lang="en-CA" smtClean="0"/>
              <a:t>2018-02-20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2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55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ExBFDFe1XbNbto0yYXaxPg" TargetMode="External"/><Relationship Id="rId2" Type="http://schemas.openxmlformats.org/officeDocument/2006/relationships/hyperlink" Target="https://www.youtube.com/watch?v=7XAHjm6Vy5k&amp;t=148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96752"/>
            <a:ext cx="7772400" cy="3096344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Topic </a:t>
            </a:r>
            <a:r>
              <a:rPr lang="en-US" sz="4400" dirty="0" smtClean="0"/>
              <a:t>11: </a:t>
            </a:r>
            <a:r>
              <a:rPr lang="en-US" sz="4400" dirty="0"/>
              <a:t>Null hypothesis significance testing (NHST) </a:t>
            </a:r>
            <a:r>
              <a:rPr lang="en-US" sz="4400" dirty="0" smtClean="0"/>
              <a:t>versus </a:t>
            </a:r>
            <a:r>
              <a:rPr lang="en-US" sz="4400" dirty="0"/>
              <a:t>information theoretic </a:t>
            </a:r>
            <a:r>
              <a:rPr lang="en-US" sz="4400" dirty="0" smtClean="0"/>
              <a:t>(IT) approach </a:t>
            </a:r>
            <a:r>
              <a:rPr lang="en-US" sz="4400" dirty="0"/>
              <a:t>and model selection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3738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 </a:t>
            </a:r>
            <a:r>
              <a:rPr lang="de-AT" dirty="0" err="1" smtClean="0"/>
              <a:t>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7" y="1969643"/>
            <a:ext cx="807635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7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Report the </a:t>
            </a:r>
            <a:r>
              <a:rPr lang="en-GB" b="1" dirty="0" smtClean="0"/>
              <a:t>weight</a:t>
            </a:r>
            <a:r>
              <a:rPr lang="en-GB" dirty="0" smtClean="0"/>
              <a:t> of each </a:t>
            </a:r>
            <a:r>
              <a:rPr lang="en-GB" dirty="0" err="1" smtClean="0"/>
              <a:t>AICc</a:t>
            </a:r>
            <a:r>
              <a:rPr lang="en-GB" dirty="0" smtClean="0"/>
              <a:t>, which is the likelihood of each model out of all calculated ones, </a:t>
            </a:r>
            <a:br>
              <a:rPr lang="en-GB" dirty="0" smtClean="0"/>
            </a:br>
            <a:r>
              <a:rPr lang="en-GB" dirty="0" smtClean="0"/>
              <a:t>i.e. the probability that model </a:t>
            </a:r>
            <a:r>
              <a:rPr lang="en-GB" dirty="0" err="1" smtClean="0"/>
              <a:t>i</a:t>
            </a:r>
            <a:r>
              <a:rPr lang="en-GB" dirty="0" smtClean="0"/>
              <a:t> is best among the listed models</a:t>
            </a:r>
          </a:p>
          <a:p>
            <a:r>
              <a:rPr lang="en-GB" dirty="0" smtClean="0"/>
              <a:t>The evidence ration can be calculated for </a:t>
            </a:r>
            <a:br>
              <a:rPr lang="en-GB" dirty="0" smtClean="0"/>
            </a:br>
            <a:r>
              <a:rPr lang="en-GB" dirty="0" smtClean="0"/>
              <a:t>any two models </a:t>
            </a:r>
            <a:r>
              <a:rPr lang="en-GB" dirty="0" err="1" smtClean="0"/>
              <a:t>i</a:t>
            </a:r>
            <a:r>
              <a:rPr lang="en-GB" dirty="0" smtClean="0"/>
              <a:t> and j:</a:t>
            </a:r>
            <a:br>
              <a:rPr lang="en-GB" dirty="0" smtClean="0"/>
            </a:br>
            <a:r>
              <a:rPr lang="en-GB" dirty="0" smtClean="0"/>
              <a:t>weight model </a:t>
            </a:r>
            <a:r>
              <a:rPr lang="en-GB" dirty="0" err="1" smtClean="0"/>
              <a:t>i</a:t>
            </a:r>
            <a:r>
              <a:rPr lang="en-GB" dirty="0" smtClean="0"/>
              <a:t> / weight model j</a:t>
            </a:r>
            <a:br>
              <a:rPr lang="en-GB" dirty="0" smtClean="0"/>
            </a:br>
            <a:r>
              <a:rPr lang="en-GB" dirty="0" smtClean="0"/>
              <a:t>e.g. 0.566/0.119 = 4.756</a:t>
            </a:r>
            <a:br>
              <a:rPr lang="en-GB" dirty="0" smtClean="0"/>
            </a:br>
            <a:r>
              <a:rPr lang="en-GB" dirty="0" smtClean="0"/>
              <a:t>i.e. the empirical support for model </a:t>
            </a:r>
            <a:r>
              <a:rPr lang="en-GB" dirty="0" err="1" smtClean="0"/>
              <a:t>i</a:t>
            </a:r>
            <a:r>
              <a:rPr lang="en-GB" dirty="0" smtClean="0"/>
              <a:t> is </a:t>
            </a:r>
            <a:br>
              <a:rPr lang="en-GB" dirty="0" smtClean="0"/>
            </a:br>
            <a:r>
              <a:rPr lang="en-GB" dirty="0" smtClean="0"/>
              <a:t>about 4.8 times higher than for model j</a:t>
            </a:r>
            <a:br>
              <a:rPr lang="en-GB" dirty="0" smtClean="0"/>
            </a:br>
            <a:r>
              <a:rPr lang="en-GB" dirty="0" smtClean="0"/>
              <a:t>(don’t use the term “significant”)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weights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evidence</a:t>
            </a:r>
            <a:r>
              <a:rPr lang="de-AT" sz="3600" dirty="0" smtClean="0"/>
              <a:t> </a:t>
            </a:r>
            <a:r>
              <a:rPr lang="de-AT" sz="3600" dirty="0" err="1" smtClean="0"/>
              <a:t>ratio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414965"/>
            <a:ext cx="1956030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 smtClean="0"/>
              <a:t>What</a:t>
            </a:r>
            <a:r>
              <a:rPr lang="de-AT" sz="3600" dirty="0" smtClean="0"/>
              <a:t> </a:t>
            </a:r>
            <a:r>
              <a:rPr lang="de-AT" sz="3600" dirty="0" err="1" smtClean="0"/>
              <a:t>to</a:t>
            </a:r>
            <a:r>
              <a:rPr lang="de-AT" sz="3600" dirty="0" smtClean="0"/>
              <a:t> do </a:t>
            </a:r>
            <a:r>
              <a:rPr lang="de-AT" sz="3600" dirty="0" err="1" smtClean="0"/>
              <a:t>with</a:t>
            </a:r>
            <a:r>
              <a:rPr lang="de-AT" sz="3600" dirty="0" smtClean="0"/>
              <a:t> </a:t>
            </a:r>
            <a:r>
              <a:rPr lang="de-AT" sz="3600" dirty="0" err="1" smtClean="0"/>
              <a:t>many</a:t>
            </a:r>
            <a:r>
              <a:rPr lang="de-AT" sz="3600" dirty="0" smtClean="0"/>
              <a:t> „</a:t>
            </a:r>
            <a:r>
              <a:rPr lang="de-AT" sz="3600" dirty="0" err="1" smtClean="0"/>
              <a:t>best</a:t>
            </a:r>
            <a:r>
              <a:rPr lang="de-AT" sz="3600" dirty="0" smtClean="0"/>
              <a:t>“ </a:t>
            </a:r>
            <a:r>
              <a:rPr lang="de-AT" sz="3600" dirty="0" err="1" smtClean="0"/>
              <a:t>models</a:t>
            </a:r>
            <a:r>
              <a:rPr lang="de-AT" sz="3600" dirty="0" smtClean="0"/>
              <a:t> – </a:t>
            </a:r>
            <a:r>
              <a:rPr lang="de-AT" sz="3600" dirty="0" err="1" smtClean="0"/>
              <a:t>small</a:t>
            </a:r>
            <a:r>
              <a:rPr lang="de-AT" sz="3600" dirty="0" smtClean="0"/>
              <a:t> </a:t>
            </a:r>
            <a:r>
              <a:rPr lang="el-GR" sz="3600" dirty="0"/>
              <a:t>Δ</a:t>
            </a:r>
            <a:r>
              <a:rPr lang="de-AT" sz="3600" dirty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values</a:t>
            </a:r>
            <a:r>
              <a:rPr lang="de-AT" sz="3600" dirty="0"/>
              <a:t>?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have</a:t>
            </a:r>
            <a:r>
              <a:rPr lang="de-AT" sz="2400" dirty="0" smtClean="0"/>
              <a:t> a </a:t>
            </a:r>
            <a:r>
              <a:rPr lang="de-AT" sz="2400" dirty="0" err="1" smtClean="0"/>
              <a:t>very</a:t>
            </a:r>
            <a:r>
              <a:rPr lang="de-AT" sz="2400" dirty="0" smtClean="0"/>
              <a:t> </a:t>
            </a:r>
            <a:r>
              <a:rPr lang="de-AT" sz="2400" dirty="0" err="1" smtClean="0"/>
              <a:t>similar</a:t>
            </a:r>
            <a:r>
              <a:rPr lang="de-AT" sz="2400" dirty="0" smtClean="0"/>
              <a:t> </a:t>
            </a:r>
            <a:r>
              <a:rPr lang="de-AT" sz="2400" dirty="0" err="1" smtClean="0"/>
              <a:t>AICc</a:t>
            </a:r>
            <a:r>
              <a:rPr lang="de-AT" sz="2400" dirty="0" smtClean="0"/>
              <a:t>, </a:t>
            </a:r>
            <a:r>
              <a:rPr lang="de-AT" sz="2400" dirty="0" err="1" smtClean="0"/>
              <a:t>weight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thus</a:t>
            </a:r>
            <a:r>
              <a:rPr lang="de-AT" sz="2400" dirty="0" smtClean="0"/>
              <a:t> </a:t>
            </a:r>
            <a:r>
              <a:rPr lang="de-AT" sz="2400" dirty="0" err="1" smtClean="0"/>
              <a:t>likelihood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-&gt; Solution: </a:t>
            </a:r>
            <a:r>
              <a:rPr lang="de-AT" sz="2400" dirty="0"/>
              <a:t>M</a:t>
            </a:r>
            <a:r>
              <a:rPr lang="de-AT" sz="2400" dirty="0" smtClean="0"/>
              <a:t>ultimodel </a:t>
            </a:r>
            <a:r>
              <a:rPr lang="de-AT" sz="2400" dirty="0" err="1" smtClean="0"/>
              <a:t>inferences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averaging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In </a:t>
            </a:r>
            <a:r>
              <a:rPr lang="de-AT" sz="2400" dirty="0" err="1" smtClean="0"/>
              <a:t>general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(</a:t>
            </a:r>
            <a:r>
              <a:rPr lang="de-AT" sz="2400" dirty="0" err="1" smtClean="0"/>
              <a:t>should</a:t>
            </a:r>
            <a:r>
              <a:rPr lang="de-AT" sz="2400" dirty="0" smtClean="0"/>
              <a:t>)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made</a:t>
            </a:r>
            <a:r>
              <a:rPr lang="de-AT" sz="2400" dirty="0" smtClean="0"/>
              <a:t> on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a priori </a:t>
            </a:r>
            <a:r>
              <a:rPr lang="de-AT" sz="2400" dirty="0" err="1" smtClean="0"/>
              <a:t>set</a:t>
            </a:r>
            <a:r>
              <a:rPr lang="de-AT" sz="2400" dirty="0" smtClean="0"/>
              <a:t>!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models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a </a:t>
            </a:r>
            <a:r>
              <a:rPr lang="de-AT" dirty="0" err="1" smtClean="0"/>
              <a:t>subset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 smtClean="0"/>
              <a:t>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averaged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predictor</a:t>
            </a:r>
            <a:r>
              <a:rPr lang="de-AT" dirty="0" smtClean="0"/>
              <a:t> variables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ranked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their</a:t>
            </a:r>
            <a:r>
              <a:rPr lang="de-AT" dirty="0" smtClean="0"/>
              <a:t> </a:t>
            </a:r>
            <a:r>
              <a:rPr lang="de-AT" b="1" dirty="0" smtClean="0"/>
              <a:t>relative </a:t>
            </a:r>
            <a:r>
              <a:rPr lang="de-AT" b="1" dirty="0" err="1" smtClean="0"/>
              <a:t>importance</a:t>
            </a:r>
            <a:r>
              <a:rPr lang="de-AT" b="1" dirty="0" smtClean="0"/>
              <a:t>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0031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In the past and still stepwise model selection is used, based on AIC ranking or p-values. (the latter is the worst!)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b="1" dirty="0" smtClean="0"/>
              <a:t>none</a:t>
            </a:r>
            <a:r>
              <a:rPr lang="en-GB" dirty="0" smtClean="0"/>
              <a:t> </a:t>
            </a:r>
            <a:r>
              <a:rPr lang="en-GB" dirty="0"/>
              <a:t>of the </a:t>
            </a:r>
            <a:r>
              <a:rPr lang="en-GB" dirty="0" smtClean="0"/>
              <a:t>stepwise methods </a:t>
            </a:r>
            <a:r>
              <a:rPr lang="en-GB" dirty="0"/>
              <a:t>(backward, forward, both, or </a:t>
            </a:r>
            <a:r>
              <a:rPr lang="en-GB" dirty="0" err="1"/>
              <a:t>blockwise</a:t>
            </a:r>
            <a:r>
              <a:rPr lang="en-GB" dirty="0"/>
              <a:t> inclusions/exclusions) can </a:t>
            </a:r>
            <a:r>
              <a:rPr lang="en-GB" dirty="0" smtClean="0"/>
              <a:t>be </a:t>
            </a:r>
            <a:r>
              <a:rPr lang="en-GB" b="1" dirty="0" smtClean="0"/>
              <a:t>recommended</a:t>
            </a:r>
            <a:r>
              <a:rPr lang="en-GB" dirty="0" smtClean="0"/>
              <a:t>!! </a:t>
            </a:r>
            <a:br>
              <a:rPr lang="en-GB" dirty="0" smtClean="0"/>
            </a:br>
            <a:r>
              <a:rPr lang="en-GB" dirty="0" smtClean="0"/>
              <a:t>Whittingham </a:t>
            </a:r>
            <a:r>
              <a:rPr lang="en-GB" dirty="0"/>
              <a:t>et al., </a:t>
            </a:r>
            <a:r>
              <a:rPr lang="en-GB" dirty="0" smtClean="0"/>
              <a:t>2006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53632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12776"/>
            <a:ext cx="5993531" cy="403244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15616" y="4581128"/>
            <a:ext cx="4392488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Example</a:t>
            </a:r>
            <a:r>
              <a:rPr lang="de-AT" sz="4000" dirty="0" smtClean="0"/>
              <a:t> </a:t>
            </a:r>
            <a:r>
              <a:rPr lang="de-AT" sz="4000" dirty="0" err="1" smtClean="0"/>
              <a:t>for</a:t>
            </a:r>
            <a:r>
              <a:rPr lang="de-AT" sz="4000" dirty="0" smtClean="0"/>
              <a:t> R </a:t>
            </a:r>
            <a:r>
              <a:rPr lang="de-AT" sz="4000" dirty="0" err="1" smtClean="0"/>
              <a:t>output</a:t>
            </a:r>
            <a:endParaRPr lang="en-GB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6093296"/>
            <a:ext cx="906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 smtClean="0"/>
              <a:t>Important</a:t>
            </a:r>
            <a:r>
              <a:rPr lang="de-AT" sz="2400" b="1" dirty="0" smtClean="0"/>
              <a:t>: do not </a:t>
            </a:r>
            <a:r>
              <a:rPr lang="de-AT" sz="2400" b="1" dirty="0" err="1" smtClean="0"/>
              <a:t>use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the</a:t>
            </a:r>
            <a:r>
              <a:rPr lang="de-AT" sz="2400" b="1" dirty="0" smtClean="0"/>
              <a:t> p-</a:t>
            </a:r>
            <a:r>
              <a:rPr lang="de-AT" sz="2400" b="1" dirty="0" err="1" smtClean="0"/>
              <a:t>values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of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averaged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coefficients</a:t>
            </a:r>
            <a:r>
              <a:rPr lang="de-AT" sz="2400" b="1" dirty="0" smtClean="0"/>
              <a:t>!!!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7693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Multimodel </a:t>
            </a:r>
            <a:r>
              <a:rPr lang="de-AT" dirty="0" err="1" smtClean="0"/>
              <a:t>inference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in R e.g.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package</a:t>
            </a:r>
            <a:r>
              <a:rPr lang="de-AT" sz="2400" dirty="0" smtClean="0"/>
              <a:t> </a:t>
            </a:r>
            <a:r>
              <a:rPr lang="de-AT" sz="2400" dirty="0" err="1" smtClean="0"/>
              <a:t>MuMIn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err="1" smtClean="0"/>
              <a:t>Difference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between</a:t>
            </a:r>
            <a:r>
              <a:rPr lang="de-AT" sz="2400" dirty="0" smtClean="0"/>
              <a:t> </a:t>
            </a:r>
            <a:r>
              <a:rPr lang="de-AT" sz="2400" dirty="0" err="1" smtClean="0"/>
              <a:t>full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</a:t>
            </a:r>
          </a:p>
          <a:p>
            <a:r>
              <a:rPr lang="de-AT" sz="2400" dirty="0" err="1"/>
              <a:t>Full</a:t>
            </a:r>
            <a:r>
              <a:rPr lang="de-AT" sz="2400" dirty="0"/>
              <a:t> </a:t>
            </a:r>
            <a:r>
              <a:rPr lang="de-AT" sz="2400" dirty="0" err="1"/>
              <a:t>average</a:t>
            </a:r>
            <a:r>
              <a:rPr lang="de-AT" sz="2400" dirty="0"/>
              <a:t>: </a:t>
            </a:r>
            <a:r>
              <a:rPr lang="de-AT" sz="2400" dirty="0" smtClean="0"/>
              <a:t>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where</a:t>
            </a:r>
            <a:r>
              <a:rPr lang="de-AT" sz="2400" dirty="0" smtClean="0"/>
              <a:t> high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selection</a:t>
            </a:r>
            <a:r>
              <a:rPr lang="de-AT" sz="2400" dirty="0" smtClean="0"/>
              <a:t> </a:t>
            </a:r>
            <a:r>
              <a:rPr lang="de-AT" sz="2400" dirty="0" err="1" smtClean="0"/>
              <a:t>uncertainty</a:t>
            </a:r>
            <a:r>
              <a:rPr lang="de-AT" sz="2400" dirty="0" smtClean="0"/>
              <a:t> </a:t>
            </a:r>
            <a:r>
              <a:rPr lang="de-AT" sz="2400" dirty="0" err="1" smtClean="0"/>
              <a:t>exists</a:t>
            </a:r>
            <a:r>
              <a:rPr lang="de-AT" sz="2400" dirty="0" smtClean="0"/>
              <a:t> (i.e.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AIC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strongly</a:t>
            </a:r>
            <a:r>
              <a:rPr lang="de-AT" sz="2400" dirty="0" smtClean="0"/>
              <a:t> </a:t>
            </a:r>
            <a:r>
              <a:rPr lang="de-AT" sz="2400" dirty="0" err="1" smtClean="0"/>
              <a:t>weighted</a:t>
            </a:r>
            <a:r>
              <a:rPr lang="de-AT" sz="2400" dirty="0" smtClean="0"/>
              <a:t>) – </a:t>
            </a:r>
            <a:r>
              <a:rPr lang="de-AT" sz="2400" dirty="0" err="1" smtClean="0"/>
              <a:t>typically</a:t>
            </a:r>
            <a:r>
              <a:rPr lang="de-AT" sz="2400" dirty="0" smtClean="0"/>
              <a:t> in 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endParaRPr lang="en-GB" sz="2400" dirty="0"/>
          </a:p>
          <a:p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 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when</a:t>
            </a:r>
            <a:r>
              <a:rPr lang="de-AT" sz="2400" dirty="0" smtClean="0"/>
              <a:t> </a:t>
            </a:r>
            <a:r>
              <a:rPr lang="de-AT" sz="2400" dirty="0" err="1" smtClean="0"/>
              <a:t>there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strong </a:t>
            </a:r>
            <a:r>
              <a:rPr lang="de-AT" sz="2400" dirty="0" err="1" smtClean="0"/>
              <a:t>support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(</a:t>
            </a:r>
            <a:r>
              <a:rPr lang="de-AT" sz="2400" dirty="0" err="1" smtClean="0"/>
              <a:t>weight</a:t>
            </a:r>
            <a:r>
              <a:rPr lang="de-AT" sz="2400" dirty="0" smtClean="0"/>
              <a:t>&gt;0.9)</a:t>
            </a:r>
          </a:p>
          <a:p>
            <a:endParaRPr lang="de-AT" sz="2400" dirty="0"/>
          </a:p>
          <a:p>
            <a:r>
              <a:rPr lang="de-AT" sz="2400" dirty="0" smtClean="0"/>
              <a:t>Report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averaged</a:t>
            </a:r>
            <a:r>
              <a:rPr lang="de-AT" sz="2400" dirty="0" smtClean="0"/>
              <a:t> </a:t>
            </a:r>
            <a:r>
              <a:rPr lang="de-AT" sz="2400" dirty="0" err="1" smtClean="0"/>
              <a:t>estimates</a:t>
            </a:r>
            <a:r>
              <a:rPr lang="de-AT" sz="2400" dirty="0" smtClean="0"/>
              <a:t> + </a:t>
            </a:r>
            <a:r>
              <a:rPr lang="de-AT" sz="2400" dirty="0" err="1" smtClean="0"/>
              <a:t>adjusted</a:t>
            </a:r>
            <a:r>
              <a:rPr lang="de-AT" sz="2400" dirty="0" smtClean="0"/>
              <a:t> SE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relative </a:t>
            </a:r>
            <a:r>
              <a:rPr lang="de-AT" sz="2400" dirty="0" err="1" smtClean="0"/>
              <a:t>importance</a:t>
            </a:r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337084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How</a:t>
            </a:r>
            <a:r>
              <a:rPr lang="de-AT" sz="4000" dirty="0" smtClean="0"/>
              <a:t> </a:t>
            </a:r>
            <a:r>
              <a:rPr lang="de-AT" sz="4000" dirty="0" err="1" smtClean="0"/>
              <a:t>to</a:t>
            </a:r>
            <a:r>
              <a:rPr lang="de-AT" sz="4000" dirty="0" smtClean="0"/>
              <a:t> </a:t>
            </a:r>
            <a:r>
              <a:rPr lang="de-AT" sz="4000" dirty="0" err="1" smtClean="0"/>
              <a:t>create</a:t>
            </a:r>
            <a:r>
              <a:rPr lang="de-AT" sz="4000" dirty="0" smtClean="0"/>
              <a:t> a </a:t>
            </a:r>
            <a:r>
              <a:rPr lang="de-AT" sz="4000" dirty="0" err="1" smtClean="0"/>
              <a:t>model</a:t>
            </a:r>
            <a:r>
              <a:rPr lang="de-AT" sz="4000" dirty="0" smtClean="0"/>
              <a:t> </a:t>
            </a:r>
            <a:r>
              <a:rPr lang="de-AT" sz="4000" dirty="0" err="1" smtClean="0"/>
              <a:t>set</a:t>
            </a:r>
            <a:r>
              <a:rPr lang="de-AT" sz="4000" dirty="0" smtClean="0"/>
              <a:t> a priori?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46" y="1700808"/>
            <a:ext cx="8229600" cy="4389437"/>
          </a:xfrm>
        </p:spPr>
        <p:txBody>
          <a:bodyPr/>
          <a:lstStyle/>
          <a:p>
            <a:r>
              <a:rPr lang="de-AT" sz="2400" dirty="0" smtClean="0"/>
              <a:t>Hard </a:t>
            </a:r>
            <a:r>
              <a:rPr lang="de-AT" sz="2400" dirty="0" err="1" smtClean="0"/>
              <a:t>thinking</a:t>
            </a:r>
            <a:r>
              <a:rPr lang="de-AT" sz="2400" dirty="0" smtClean="0"/>
              <a:t>!!! </a:t>
            </a:r>
            <a:r>
              <a:rPr lang="de-AT" sz="2400" dirty="0" err="1" smtClean="0"/>
              <a:t>What</a:t>
            </a:r>
            <a:r>
              <a:rPr lang="de-AT" sz="2400" dirty="0" smtClean="0"/>
              <a:t> </a:t>
            </a:r>
            <a:r>
              <a:rPr lang="de-AT" sz="2400" dirty="0" err="1" smtClean="0"/>
              <a:t>does</a:t>
            </a:r>
            <a:r>
              <a:rPr lang="de-AT" sz="2400" dirty="0" smtClean="0"/>
              <a:t> </a:t>
            </a:r>
            <a:r>
              <a:rPr lang="de-AT" sz="2400" dirty="0" err="1" smtClean="0"/>
              <a:t>makes</a:t>
            </a:r>
            <a:r>
              <a:rPr lang="de-AT" sz="2400" dirty="0" smtClean="0"/>
              <a:t> sense?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a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> – </a:t>
            </a:r>
            <a:r>
              <a:rPr lang="de-AT" sz="2400" dirty="0" err="1" smtClean="0"/>
              <a:t>which</a:t>
            </a:r>
            <a:r>
              <a:rPr lang="de-AT" sz="2400" dirty="0" smtClean="0"/>
              <a:t> alternative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are</a:t>
            </a:r>
            <a:r>
              <a:rPr lang="de-AT" sz="2400" dirty="0" smtClean="0"/>
              <a:t> </a:t>
            </a:r>
            <a:r>
              <a:rPr lang="de-AT" sz="2400" dirty="0" err="1" smtClean="0"/>
              <a:t>useful</a:t>
            </a:r>
            <a:r>
              <a:rPr lang="de-AT" sz="2400" dirty="0" smtClean="0"/>
              <a:t>?</a:t>
            </a:r>
          </a:p>
          <a:p>
            <a:r>
              <a:rPr lang="de-AT" sz="2400" dirty="0" smtClean="0"/>
              <a:t>This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a </a:t>
            </a:r>
            <a:r>
              <a:rPr lang="de-AT" sz="2400" dirty="0" err="1" smtClean="0"/>
              <a:t>long</a:t>
            </a:r>
            <a:r>
              <a:rPr lang="de-AT" sz="2400" dirty="0" smtClean="0"/>
              <a:t> </a:t>
            </a:r>
            <a:r>
              <a:rPr lang="de-AT" sz="2400" dirty="0" err="1" smtClean="0"/>
              <a:t>process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ideally</a:t>
            </a:r>
            <a:r>
              <a:rPr lang="de-AT" sz="2400" dirty="0" smtClean="0"/>
              <a:t> </a:t>
            </a:r>
            <a:r>
              <a:rPr lang="de-AT" sz="2400" dirty="0" err="1" smtClean="0"/>
              <a:t>happens</a:t>
            </a:r>
            <a:r>
              <a:rPr lang="de-AT" sz="2400" dirty="0" smtClean="0"/>
              <a:t> </a:t>
            </a:r>
            <a:r>
              <a:rPr lang="de-AT" sz="2400" dirty="0" err="1" smtClean="0"/>
              <a:t>before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data</a:t>
            </a:r>
            <a:r>
              <a:rPr lang="de-AT" sz="2400" dirty="0" smtClean="0"/>
              <a:t> </a:t>
            </a:r>
            <a:r>
              <a:rPr lang="de-AT" sz="2400" dirty="0" err="1" smtClean="0"/>
              <a:t>collection</a:t>
            </a:r>
            <a:r>
              <a:rPr lang="de-AT" sz="2400" dirty="0" smtClean="0"/>
              <a:t>!</a:t>
            </a:r>
          </a:p>
          <a:p>
            <a:r>
              <a:rPr lang="de-AT" sz="2400" dirty="0" err="1" smtClean="0"/>
              <a:t>Include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null </a:t>
            </a:r>
            <a:r>
              <a:rPr lang="de-AT" sz="2400" dirty="0" err="1" smtClean="0"/>
              <a:t>model</a:t>
            </a:r>
            <a:r>
              <a:rPr lang="de-AT" sz="2400" dirty="0" smtClean="0"/>
              <a:t>! </a:t>
            </a:r>
          </a:p>
          <a:p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Alternative:</a:t>
            </a:r>
          </a:p>
          <a:p>
            <a:r>
              <a:rPr lang="de-AT" sz="2400" dirty="0" smtClean="0"/>
              <a:t>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r>
              <a:rPr lang="de-AT" sz="2400" dirty="0" smtClean="0"/>
              <a:t>: </a:t>
            </a:r>
            <a:r>
              <a:rPr lang="de-AT" sz="2400" dirty="0" err="1" smtClean="0"/>
              <a:t>refers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computing</a:t>
            </a:r>
            <a:r>
              <a:rPr lang="de-AT" sz="2400" dirty="0" smtClean="0"/>
              <a:t> all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br>
              <a:rPr lang="de-AT" sz="2400" dirty="0" smtClean="0"/>
            </a:br>
            <a:r>
              <a:rPr lang="de-AT" sz="2400" dirty="0" err="1" smtClean="0"/>
              <a:t>combinations</a:t>
            </a:r>
            <a:r>
              <a:rPr lang="de-AT" sz="2400" dirty="0" smtClean="0"/>
              <a:t> – </a:t>
            </a:r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critisized</a:t>
            </a:r>
            <a:endParaRPr lang="de-AT" sz="2400" dirty="0" smtClean="0"/>
          </a:p>
          <a:p>
            <a:pPr marL="0" indent="0">
              <a:buNone/>
            </a:pPr>
            <a:endParaRPr lang="de-AT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84984"/>
            <a:ext cx="3569265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400" dirty="0" smtClean="0"/>
              <a:t>A </a:t>
            </a:r>
            <a:r>
              <a:rPr lang="de-AT" sz="4400" dirty="0" err="1" smtClean="0"/>
              <a:t>great</a:t>
            </a:r>
            <a:r>
              <a:rPr lang="de-AT" sz="4400" dirty="0" smtClean="0"/>
              <a:t> </a:t>
            </a:r>
            <a:r>
              <a:rPr lang="de-AT" sz="4400" dirty="0" err="1" smtClean="0"/>
              <a:t>guide</a:t>
            </a:r>
            <a:r>
              <a:rPr lang="de-AT" sz="4400" dirty="0" smtClean="0"/>
              <a:t> </a:t>
            </a:r>
            <a:r>
              <a:rPr lang="de-AT" sz="4400" dirty="0" err="1" smtClean="0"/>
              <a:t>to</a:t>
            </a:r>
            <a:r>
              <a:rPr lang="de-AT" sz="4400" dirty="0" smtClean="0"/>
              <a:t> </a:t>
            </a:r>
            <a:r>
              <a:rPr lang="de-AT" sz="4400" dirty="0" err="1" smtClean="0"/>
              <a:t>model</a:t>
            </a:r>
            <a:r>
              <a:rPr lang="de-AT" sz="4400" dirty="0" smtClean="0"/>
              <a:t> </a:t>
            </a:r>
            <a:r>
              <a:rPr lang="de-AT" sz="4400" dirty="0" err="1" smtClean="0"/>
              <a:t>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7956376" cy="26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3325"/>
            <a:ext cx="8229600" cy="2781277"/>
          </a:xfrm>
        </p:spPr>
        <p:txBody>
          <a:bodyPr/>
          <a:lstStyle/>
          <a:p>
            <a:r>
              <a:rPr lang="de-AT" sz="2400" dirty="0" smtClean="0"/>
              <a:t>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appendix</a:t>
            </a:r>
            <a:r>
              <a:rPr lang="de-AT" sz="2400" dirty="0" smtClean="0"/>
              <a:t> </a:t>
            </a:r>
            <a:r>
              <a:rPr lang="de-AT" sz="2400" dirty="0" err="1" smtClean="0"/>
              <a:t>contains</a:t>
            </a:r>
            <a:r>
              <a:rPr lang="de-AT" sz="2400" dirty="0" smtClean="0"/>
              <a:t> a </a:t>
            </a:r>
            <a:r>
              <a:rPr lang="de-AT" sz="2400" dirty="0" err="1" smtClean="0"/>
              <a:t>worked</a:t>
            </a:r>
            <a:r>
              <a:rPr lang="de-AT" sz="2400" dirty="0" smtClean="0"/>
              <a:t> </a:t>
            </a:r>
            <a:r>
              <a:rPr lang="de-AT" sz="2400" dirty="0" err="1" smtClean="0"/>
              <a:t>example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multimodel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including</a:t>
            </a:r>
            <a:r>
              <a:rPr lang="de-AT" sz="2400" dirty="0" smtClean="0"/>
              <a:t> </a:t>
            </a:r>
            <a:r>
              <a:rPr lang="de-AT" sz="2400" dirty="0" err="1" smtClean="0"/>
              <a:t>interepretation</a:t>
            </a:r>
            <a:r>
              <a:rPr lang="de-AT" sz="2400" dirty="0" smtClean="0"/>
              <a:t>.</a:t>
            </a:r>
          </a:p>
          <a:p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care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proposed</a:t>
            </a:r>
            <a:r>
              <a:rPr lang="de-AT" sz="2400" dirty="0" smtClean="0"/>
              <a:t> </a:t>
            </a:r>
            <a:r>
              <a:rPr lang="de-AT" sz="2400" dirty="0" err="1" smtClean="0"/>
              <a:t>functions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calculate</a:t>
            </a:r>
            <a:r>
              <a:rPr lang="de-AT" sz="2400" dirty="0" smtClean="0"/>
              <a:t> </a:t>
            </a:r>
            <a:r>
              <a:rPr lang="de-AT" sz="2400" dirty="0" err="1" smtClean="0"/>
              <a:t>Confidence</a:t>
            </a:r>
            <a:r>
              <a:rPr lang="de-AT" sz="2400" dirty="0" smtClean="0"/>
              <a:t> Intervalls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male </a:t>
            </a:r>
            <a:r>
              <a:rPr lang="de-AT" sz="2400" dirty="0" err="1" smtClean="0"/>
              <a:t>prediction</a:t>
            </a:r>
            <a:r>
              <a:rPr lang="de-AT" sz="2400" dirty="0"/>
              <a:t> </a:t>
            </a:r>
            <a:r>
              <a:rPr lang="de-AT" sz="2400" dirty="0" smtClean="0"/>
              <a:t>–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perfectly</a:t>
            </a:r>
            <a:r>
              <a:rPr lang="de-AT" sz="2400" dirty="0" smtClean="0"/>
              <a:t> </a:t>
            </a:r>
            <a:r>
              <a:rPr lang="de-AT" sz="2400" dirty="0" err="1" smtClean="0"/>
              <a:t>correct</a:t>
            </a:r>
            <a:r>
              <a:rPr lang="de-AT" sz="2400" dirty="0" smtClean="0"/>
              <a:t> (</a:t>
            </a:r>
            <a:r>
              <a:rPr lang="de-AT" sz="2400" dirty="0" err="1" smtClean="0"/>
              <a:t>see</a:t>
            </a:r>
            <a:r>
              <a:rPr lang="de-AT" sz="2400" dirty="0" smtClean="0"/>
              <a:t> </a:t>
            </a:r>
            <a:r>
              <a:rPr lang="de-AT" sz="2400" dirty="0" err="1" smtClean="0"/>
              <a:t>Corrigendum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paper</a:t>
            </a:r>
            <a:r>
              <a:rPr lang="de-AT" sz="2400" dirty="0" smtClean="0"/>
              <a:t>)</a:t>
            </a:r>
          </a:p>
          <a:p>
            <a:r>
              <a:rPr lang="de-AT" sz="2400" dirty="0" err="1" smtClean="0"/>
              <a:t>Currently</a:t>
            </a:r>
            <a:r>
              <a:rPr lang="de-AT" sz="2400" dirty="0" smtClean="0"/>
              <a:t>, </a:t>
            </a:r>
            <a:r>
              <a:rPr lang="de-AT" sz="2400" dirty="0" err="1" smtClean="0"/>
              <a:t>it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Bayesian</a:t>
            </a:r>
            <a:r>
              <a:rPr lang="de-AT" sz="2400" dirty="0" smtClean="0"/>
              <a:t> </a:t>
            </a:r>
            <a:r>
              <a:rPr lang="de-AT" sz="2400" dirty="0" err="1" smtClean="0"/>
              <a:t>methods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</a:t>
            </a:r>
            <a:r>
              <a:rPr lang="de-AT" sz="2400" dirty="0" err="1" smtClean="0"/>
              <a:t>into</a:t>
            </a:r>
            <a:r>
              <a:rPr lang="de-AT" sz="2400" dirty="0" smtClean="0"/>
              <a:t> </a:t>
            </a:r>
            <a:r>
              <a:rPr lang="de-AT" sz="2400" dirty="0" err="1" smtClean="0"/>
              <a:t>account</a:t>
            </a:r>
            <a:r>
              <a:rPr lang="de-AT" sz="2400" dirty="0" smtClean="0"/>
              <a:t> all </a:t>
            </a:r>
            <a:r>
              <a:rPr lang="de-AT" sz="2400" dirty="0" err="1" smtClean="0"/>
              <a:t>uncertainties</a:t>
            </a:r>
            <a:r>
              <a:rPr lang="de-AT" sz="2400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79" y="620688"/>
            <a:ext cx="8172400" cy="28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6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78584"/>
          </a:xfrm>
        </p:spPr>
        <p:txBody>
          <a:bodyPr/>
          <a:lstStyle/>
          <a:p>
            <a:pPr algn="ctr"/>
            <a:r>
              <a:rPr lang="de-AT" sz="4400" dirty="0" smtClean="0"/>
              <a:t>NHST versus IT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4834410" cy="53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200" dirty="0" smtClean="0"/>
              <a:t>“A </a:t>
            </a:r>
            <a:r>
              <a:rPr lang="en-GB" sz="3200" dirty="0"/>
              <a:t>model is always an abstraction and thus strictly </a:t>
            </a:r>
            <a:r>
              <a:rPr lang="en-GB" sz="3200" dirty="0" smtClean="0"/>
              <a:t>always wrong</a:t>
            </a:r>
            <a:r>
              <a:rPr lang="en-GB" sz="3200" dirty="0" smtClean="0"/>
              <a:t>!”</a:t>
            </a:r>
          </a:p>
          <a:p>
            <a:pPr marL="0" indent="0" algn="ctr">
              <a:buNone/>
            </a:pPr>
            <a:endParaRPr lang="en-GB" sz="3200" dirty="0"/>
          </a:p>
          <a:p>
            <a:pPr marL="0" indent="0" algn="ctr">
              <a:buNone/>
            </a:pP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…but some </a:t>
            </a:r>
            <a:r>
              <a:rPr lang="en-GB" sz="3200" dirty="0"/>
              <a:t>models are useful and our goal must be to search for </a:t>
            </a:r>
            <a:r>
              <a:rPr lang="en-GB" sz="3200" dirty="0" smtClean="0"/>
              <a:t>them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75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When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use</a:t>
            </a:r>
            <a:r>
              <a:rPr lang="de-AT" dirty="0" smtClean="0"/>
              <a:t> </a:t>
            </a:r>
            <a:r>
              <a:rPr lang="de-AT" dirty="0" err="1" smtClean="0"/>
              <a:t>what</a:t>
            </a:r>
            <a:r>
              <a:rPr lang="de-AT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3970784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planned</a:t>
            </a:r>
            <a:r>
              <a:rPr lang="de-AT" dirty="0" smtClean="0"/>
              <a:t> </a:t>
            </a:r>
            <a:r>
              <a:rPr lang="de-AT" dirty="0" err="1" smtClean="0"/>
              <a:t>controlled</a:t>
            </a:r>
            <a:r>
              <a:rPr lang="de-AT" dirty="0" smtClean="0"/>
              <a:t> </a:t>
            </a:r>
            <a:r>
              <a:rPr lang="de-AT" dirty="0" err="1" smtClean="0"/>
              <a:t>experiements</a:t>
            </a:r>
            <a:endParaRPr lang="de-AT" dirty="0" smtClean="0"/>
          </a:p>
          <a:p>
            <a:r>
              <a:rPr lang="de-AT" dirty="0" err="1" smtClean="0"/>
              <a:t>Randomized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replicated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endParaRPr lang="de-AT" dirty="0" smtClean="0"/>
          </a:p>
          <a:p>
            <a:r>
              <a:rPr lang="de-AT" dirty="0" err="1" smtClean="0"/>
              <a:t>Few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r>
              <a:rPr lang="de-AT" dirty="0" smtClean="0"/>
              <a:t> (&gt;3)</a:t>
            </a:r>
          </a:p>
          <a:p>
            <a:r>
              <a:rPr lang="de-AT" dirty="0" smtClean="0"/>
              <a:t>BUT: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not just p </a:t>
            </a:r>
            <a:r>
              <a:rPr lang="de-AT" dirty="0" err="1" smtClean="0"/>
              <a:t>and</a:t>
            </a:r>
            <a:r>
              <a:rPr lang="de-AT" dirty="0" smtClean="0"/>
              <a:t> CIs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/>
          </a:p>
          <a:p>
            <a:r>
              <a:rPr lang="de-AT" dirty="0" err="1" smtClean="0"/>
              <a:t>Ideally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simple </a:t>
            </a:r>
            <a:r>
              <a:rPr lang="de-AT" dirty="0" err="1" smtClean="0"/>
              <a:t>experiments</a:t>
            </a:r>
            <a:endParaRPr lang="de-AT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88024" y="1917004"/>
            <a:ext cx="3970784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 smtClean="0"/>
              <a:t>IT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r>
              <a:rPr lang="de-AT" dirty="0" smtClean="0"/>
              <a:t> </a:t>
            </a:r>
            <a:r>
              <a:rPr lang="de-AT" dirty="0" err="1" smtClean="0"/>
              <a:t>experiments</a:t>
            </a:r>
            <a:r>
              <a:rPr lang="de-AT" dirty="0"/>
              <a:t> </a:t>
            </a:r>
            <a:r>
              <a:rPr lang="de-AT" dirty="0" smtClean="0"/>
              <a:t>(e.g. </a:t>
            </a:r>
            <a:r>
              <a:rPr lang="de-AT" dirty="0" err="1" smtClean="0"/>
              <a:t>mixed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, </a:t>
            </a:r>
            <a:r>
              <a:rPr lang="de-AT" dirty="0" err="1" smtClean="0"/>
              <a:t>nested</a:t>
            </a:r>
            <a:r>
              <a:rPr lang="de-AT" dirty="0" smtClean="0"/>
              <a:t>)</a:t>
            </a:r>
          </a:p>
          <a:p>
            <a:r>
              <a:rPr lang="de-AT" dirty="0" smtClean="0"/>
              <a:t>Regression </a:t>
            </a:r>
            <a:r>
              <a:rPr lang="de-AT" dirty="0" err="1" smtClean="0"/>
              <a:t>models</a:t>
            </a:r>
            <a:endParaRPr lang="de-AT" dirty="0" smtClean="0"/>
          </a:p>
          <a:p>
            <a:r>
              <a:rPr lang="de-AT" dirty="0" err="1" smtClean="0"/>
              <a:t>Observational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endParaRPr lang="de-AT" dirty="0" smtClean="0"/>
          </a:p>
          <a:p>
            <a:r>
              <a:rPr lang="de-AT" dirty="0" smtClean="0"/>
              <a:t>Also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CIs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 smtClean="0"/>
          </a:p>
          <a:p>
            <a:r>
              <a:rPr lang="de-AT" dirty="0" smtClean="0"/>
              <a:t>Reality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much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2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7926"/>
          </a:xfrm>
        </p:spPr>
        <p:txBody>
          <a:bodyPr/>
          <a:lstStyle/>
          <a:p>
            <a:r>
              <a:rPr lang="de-AT" sz="4000" dirty="0" smtClean="0"/>
              <a:t>Further </a:t>
            </a:r>
            <a:r>
              <a:rPr lang="de-AT" sz="4000" dirty="0" err="1" smtClean="0"/>
              <a:t>information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000" dirty="0" smtClean="0"/>
              <a:t>Model </a:t>
            </a:r>
            <a:r>
              <a:rPr lang="de-AT" sz="2000" dirty="0" err="1" smtClean="0"/>
              <a:t>selection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 smtClean="0"/>
              <a:t> </a:t>
            </a:r>
            <a:r>
              <a:rPr lang="de-AT" sz="2000" dirty="0" err="1" smtClean="0"/>
              <a:t>AICc</a:t>
            </a:r>
            <a:r>
              <a:rPr lang="de-AT" sz="2000" dirty="0"/>
              <a:t/>
            </a:r>
            <a:br>
              <a:rPr lang="de-AT" sz="2000" dirty="0"/>
            </a:br>
            <a:r>
              <a:rPr lang="de-AT" sz="2000" dirty="0">
                <a:hlinkClick r:id="rId2"/>
              </a:rPr>
              <a:t>https://</a:t>
            </a:r>
            <a:r>
              <a:rPr lang="de-AT" sz="2000" dirty="0" smtClean="0">
                <a:hlinkClick r:id="rId2"/>
              </a:rPr>
              <a:t>www.youtube.com/watch?v=7XAHjm6Vy5k&amp;t=148s</a:t>
            </a:r>
            <a:endParaRPr lang="de-AT" sz="2000" dirty="0" smtClean="0"/>
          </a:p>
          <a:p>
            <a:pPr marL="0" indent="0">
              <a:buNone/>
            </a:pPr>
            <a:r>
              <a:rPr lang="de-AT" sz="2000" dirty="0" smtClean="0"/>
              <a:t>Other </a:t>
            </a:r>
            <a:r>
              <a:rPr lang="de-AT" sz="2000" dirty="0" err="1" smtClean="0"/>
              <a:t>interesting</a:t>
            </a:r>
            <a:r>
              <a:rPr lang="de-AT" sz="2000" dirty="0" smtClean="0"/>
              <a:t> </a:t>
            </a:r>
            <a:r>
              <a:rPr lang="de-AT" sz="2000" dirty="0" err="1" smtClean="0"/>
              <a:t>topics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same </a:t>
            </a:r>
            <a:r>
              <a:rPr lang="de-AT" sz="2000" dirty="0" err="1" smtClean="0"/>
              <a:t>author</a:t>
            </a:r>
            <a:r>
              <a:rPr lang="de-AT" sz="2000" dirty="0" smtClean="0"/>
              <a:t> (but I </a:t>
            </a:r>
            <a:r>
              <a:rPr lang="de-AT" sz="2000" dirty="0" err="1" smtClean="0"/>
              <a:t>did</a:t>
            </a:r>
            <a:r>
              <a:rPr lang="de-AT" sz="2000" dirty="0" smtClean="0"/>
              <a:t> not check </a:t>
            </a:r>
            <a:r>
              <a:rPr lang="de-AT" sz="2000" dirty="0" err="1" smtClean="0"/>
              <a:t>it‘s</a:t>
            </a:r>
            <a:r>
              <a:rPr lang="de-AT" sz="2000" dirty="0" smtClean="0"/>
              <a:t> </a:t>
            </a:r>
            <a:r>
              <a:rPr lang="de-AT" sz="2000" dirty="0" err="1" smtClean="0"/>
              <a:t>reliability</a:t>
            </a:r>
            <a:r>
              <a:rPr lang="de-AT" sz="2000" dirty="0" smtClean="0"/>
              <a:t>)</a:t>
            </a:r>
            <a:r>
              <a:rPr lang="de-AT" sz="2000" dirty="0" smtClean="0"/>
              <a:t>: </a:t>
            </a:r>
            <a:r>
              <a:rPr lang="de-AT" sz="2000" dirty="0">
                <a:hlinkClick r:id="rId3"/>
              </a:rPr>
              <a:t>https://</a:t>
            </a:r>
            <a:r>
              <a:rPr lang="de-AT" sz="2000" dirty="0" smtClean="0">
                <a:hlinkClick r:id="rId3"/>
              </a:rPr>
              <a:t>www.youtube.com/channel/UCExBFDFe1XbNbto0yYXaxPg</a:t>
            </a:r>
            <a:endParaRPr lang="de-AT" sz="2000" dirty="0" smtClean="0"/>
          </a:p>
        </p:txBody>
      </p:sp>
    </p:spTree>
    <p:extLst>
      <p:ext uri="{BB962C8B-B14F-4D97-AF65-F5344CB8AC3E}">
        <p14:creationId xmlns:p14="http://schemas.microsoft.com/office/powerpoint/2010/main" val="43082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56792"/>
            <a:ext cx="8229600" cy="4389437"/>
          </a:xfrm>
        </p:spPr>
        <p:txBody>
          <a:bodyPr/>
          <a:lstStyle/>
          <a:p>
            <a:r>
              <a:rPr lang="de-AT" dirty="0" smtClean="0"/>
              <a:t>The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complex</a:t>
            </a:r>
            <a:r>
              <a:rPr lang="de-AT" dirty="0" smtClean="0"/>
              <a:t> a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,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better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fits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residual </a:t>
            </a:r>
            <a:r>
              <a:rPr lang="de-AT" dirty="0" err="1" smtClean="0"/>
              <a:t>plots</a:t>
            </a:r>
            <a:r>
              <a:rPr lang="de-AT" dirty="0" smtClean="0"/>
              <a:t>…</a:t>
            </a:r>
          </a:p>
          <a:p>
            <a:r>
              <a:rPr lang="de-AT" dirty="0" smtClean="0"/>
              <a:t>…but at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point</a:t>
            </a:r>
            <a:r>
              <a:rPr lang="de-AT" dirty="0" smtClean="0"/>
              <a:t> do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stop</a:t>
            </a:r>
            <a:r>
              <a:rPr lang="de-AT" dirty="0" smtClean="0"/>
              <a:t> </a:t>
            </a:r>
            <a:r>
              <a:rPr lang="de-AT" dirty="0" err="1" smtClean="0"/>
              <a:t>adding</a:t>
            </a:r>
            <a:r>
              <a:rPr lang="de-AT" dirty="0" smtClean="0"/>
              <a:t> </a:t>
            </a:r>
            <a:r>
              <a:rPr lang="de-AT" dirty="0" err="1" smtClean="0"/>
              <a:t>complexity</a:t>
            </a:r>
            <a:r>
              <a:rPr lang="de-AT" dirty="0" smtClean="0"/>
              <a:t>?</a:t>
            </a:r>
          </a:p>
          <a:p>
            <a:endParaRPr lang="de-AT" dirty="0"/>
          </a:p>
          <a:p>
            <a:r>
              <a:rPr lang="de-AT" dirty="0" err="1" smtClean="0"/>
              <a:t>There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no</a:t>
            </a:r>
            <a:r>
              <a:rPr lang="de-AT" dirty="0" smtClean="0"/>
              <a:t> </a:t>
            </a:r>
            <a:r>
              <a:rPr lang="de-AT" dirty="0" err="1" smtClean="0"/>
              <a:t>unique</a:t>
            </a:r>
            <a:r>
              <a:rPr lang="de-AT" dirty="0" smtClean="0"/>
              <a:t> </a:t>
            </a:r>
            <a:r>
              <a:rPr lang="de-AT" dirty="0" err="1" smtClean="0"/>
              <a:t>answer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this</a:t>
            </a:r>
            <a:r>
              <a:rPr lang="de-AT" dirty="0" smtClean="0"/>
              <a:t> </a:t>
            </a:r>
            <a:r>
              <a:rPr lang="de-AT" dirty="0" err="1" smtClean="0"/>
              <a:t>question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0" y="4634139"/>
            <a:ext cx="7047619" cy="1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8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651098"/>
          </a:xfrm>
        </p:spPr>
        <p:txBody>
          <a:bodyPr/>
          <a:lstStyle/>
          <a:p>
            <a:r>
              <a:rPr lang="de-AT" sz="3600" dirty="0" smtClean="0"/>
              <a:t>Null </a:t>
            </a:r>
            <a:r>
              <a:rPr lang="de-AT" sz="3600" dirty="0" err="1" smtClean="0"/>
              <a:t>hypthesis</a:t>
            </a:r>
            <a:r>
              <a:rPr lang="de-AT" sz="3600" dirty="0" smtClean="0"/>
              <a:t> </a:t>
            </a:r>
            <a:r>
              <a:rPr lang="de-AT" sz="3600" dirty="0" err="1" smtClean="0"/>
              <a:t>significance</a:t>
            </a:r>
            <a:r>
              <a:rPr lang="de-AT" sz="3600" dirty="0" smtClean="0"/>
              <a:t> </a:t>
            </a:r>
            <a:r>
              <a:rPr lang="de-AT" sz="3600" dirty="0" err="1" smtClean="0"/>
              <a:t>testing</a:t>
            </a:r>
            <a:r>
              <a:rPr lang="de-AT" sz="3600" dirty="0" smtClean="0"/>
              <a:t> (NHST)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 </a:t>
            </a:r>
            <a:r>
              <a:rPr lang="de-AT" dirty="0" err="1" smtClean="0"/>
              <a:t>expects</a:t>
            </a:r>
            <a:r>
              <a:rPr lang="de-AT" dirty="0" smtClean="0"/>
              <a:t> </a:t>
            </a:r>
            <a:r>
              <a:rPr lang="de-AT" dirty="0" err="1" smtClean="0"/>
              <a:t>mean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difference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</a:p>
          <a:p>
            <a:pPr marL="0" indent="0">
              <a:buNone/>
            </a:pPr>
            <a:r>
              <a:rPr lang="de-AT" dirty="0" err="1" smtClean="0">
                <a:latin typeface="+mj-lt"/>
              </a:rPr>
              <a:t>Complaints</a:t>
            </a:r>
            <a:r>
              <a:rPr lang="de-AT" dirty="0" smtClean="0">
                <a:latin typeface="+mj-lt"/>
              </a:rPr>
              <a:t>:</a:t>
            </a:r>
          </a:p>
          <a:p>
            <a:r>
              <a:rPr lang="de-AT" dirty="0" err="1" smtClean="0">
                <a:latin typeface="+mj-lt"/>
              </a:rPr>
              <a:t>Arbitrary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judgement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concerning“statistical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significance</a:t>
            </a:r>
            <a:r>
              <a:rPr lang="de-AT" dirty="0" smtClean="0">
                <a:latin typeface="+mj-lt"/>
              </a:rPr>
              <a:t>“</a:t>
            </a:r>
          </a:p>
          <a:p>
            <a:r>
              <a:rPr lang="de-AT" dirty="0" err="1" smtClean="0">
                <a:latin typeface="+mj-lt"/>
              </a:rPr>
              <a:t>Confusing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scientific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with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statistic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sz="2200" dirty="0" smtClean="0">
                <a:latin typeface="+mj-lt"/>
              </a:rPr>
              <a:t>(</a:t>
            </a:r>
            <a:r>
              <a:rPr lang="de-AT" sz="2200" dirty="0" err="1" smtClean="0">
                <a:latin typeface="+mj-lt"/>
              </a:rPr>
              <a:t>running</a:t>
            </a:r>
            <a:r>
              <a:rPr lang="de-AT" sz="2200" dirty="0" smtClean="0">
                <a:latin typeface="+mj-lt"/>
              </a:rPr>
              <a:t> after a </a:t>
            </a:r>
            <a:r>
              <a:rPr lang="de-AT" sz="2200" dirty="0" err="1" smtClean="0">
                <a:latin typeface="+mj-lt"/>
              </a:rPr>
              <a:t>nice</a:t>
            </a:r>
            <a:r>
              <a:rPr lang="de-AT" sz="2200" dirty="0" smtClean="0">
                <a:latin typeface="+mj-lt"/>
              </a:rPr>
              <a:t> p-</a:t>
            </a:r>
            <a:r>
              <a:rPr lang="de-AT" sz="2200" dirty="0" err="1" smtClean="0">
                <a:latin typeface="+mj-lt"/>
              </a:rPr>
              <a:t>value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not </a:t>
            </a:r>
            <a:r>
              <a:rPr lang="de-AT" sz="2200" dirty="0" err="1" smtClean="0">
                <a:latin typeface="+mj-lt"/>
              </a:rPr>
              <a:t>really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scientific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and</a:t>
            </a:r>
            <a:r>
              <a:rPr lang="de-AT" sz="2200" dirty="0" smtClean="0">
                <a:latin typeface="+mj-lt"/>
              </a:rPr>
              <a:t> a null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statistical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test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rather</a:t>
            </a:r>
            <a:r>
              <a:rPr lang="de-AT" sz="2200" dirty="0" smtClean="0">
                <a:latin typeface="+mj-lt"/>
              </a:rPr>
              <a:t> like a </a:t>
            </a:r>
            <a:r>
              <a:rPr lang="de-AT" sz="2200" dirty="0" err="1" smtClean="0">
                <a:latin typeface="+mj-lt"/>
              </a:rPr>
              <a:t>tool</a:t>
            </a:r>
            <a:r>
              <a:rPr lang="de-AT" sz="2200" dirty="0" smtClean="0">
                <a:latin typeface="+mj-lt"/>
              </a:rPr>
              <a:t> but not </a:t>
            </a:r>
            <a:r>
              <a:rPr lang="de-AT" sz="2200" dirty="0" err="1" smtClean="0">
                <a:latin typeface="+mj-lt"/>
              </a:rPr>
              <a:t>what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driving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us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to</a:t>
            </a:r>
            <a:r>
              <a:rPr lang="de-AT" sz="2200" dirty="0" smtClean="0">
                <a:latin typeface="+mj-lt"/>
              </a:rPr>
              <a:t> do </a:t>
            </a:r>
            <a:r>
              <a:rPr lang="de-AT" sz="2200" dirty="0" err="1" smtClean="0">
                <a:latin typeface="+mj-lt"/>
              </a:rPr>
              <a:t>science</a:t>
            </a:r>
            <a:r>
              <a:rPr lang="de-AT" sz="2200" dirty="0" smtClean="0">
                <a:latin typeface="+mj-lt"/>
              </a:rPr>
              <a:t>)</a:t>
            </a:r>
          </a:p>
          <a:p>
            <a:r>
              <a:rPr lang="de-AT" dirty="0" smtClean="0">
                <a:latin typeface="+mj-lt"/>
              </a:rPr>
              <a:t>Null </a:t>
            </a:r>
            <a:r>
              <a:rPr lang="de-AT" dirty="0" err="1" smtClean="0">
                <a:latin typeface="+mj-lt"/>
              </a:rPr>
              <a:t>can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biologically</a:t>
            </a:r>
            <a:r>
              <a:rPr lang="de-AT" dirty="0" smtClean="0">
                <a:latin typeface="+mj-lt"/>
              </a:rPr>
              <a:t> trivial</a:t>
            </a:r>
          </a:p>
          <a:p>
            <a:r>
              <a:rPr lang="de-AT" dirty="0" err="1" smtClean="0">
                <a:latin typeface="+mj-lt"/>
              </a:rPr>
              <a:t>Only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single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– </a:t>
            </a:r>
            <a:r>
              <a:rPr lang="de-AT" dirty="0" err="1" smtClean="0">
                <a:latin typeface="+mj-lt"/>
              </a:rPr>
              <a:t>no</a:t>
            </a:r>
            <a:r>
              <a:rPr lang="de-AT" dirty="0" smtClean="0">
                <a:latin typeface="+mj-lt"/>
              </a:rPr>
              <a:t> multi-</a:t>
            </a:r>
            <a:r>
              <a:rPr lang="de-AT" dirty="0" err="1" smtClean="0">
                <a:latin typeface="+mj-lt"/>
              </a:rPr>
              <a:t>hypotheses</a:t>
            </a:r>
            <a:endParaRPr lang="de-AT" dirty="0" smtClean="0">
              <a:latin typeface="+mj-lt"/>
            </a:endParaRPr>
          </a:p>
          <a:p>
            <a:r>
              <a:rPr lang="de-AT" dirty="0" smtClean="0">
                <a:latin typeface="+mj-lt"/>
              </a:rPr>
              <a:t>P-</a:t>
            </a:r>
            <a:r>
              <a:rPr lang="de-AT" dirty="0" err="1" smtClean="0">
                <a:latin typeface="+mj-lt"/>
              </a:rPr>
              <a:t>value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focus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often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leads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to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forgetting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about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effect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size</a:t>
            </a:r>
            <a:r>
              <a:rPr lang="de-AT" dirty="0" smtClean="0">
                <a:latin typeface="+mj-lt"/>
              </a:rPr>
              <a:t> (</a:t>
            </a:r>
            <a:r>
              <a:rPr lang="de-AT" dirty="0" err="1" smtClean="0">
                <a:latin typeface="+mj-lt"/>
              </a:rPr>
              <a:t>coefficients</a:t>
            </a:r>
            <a:r>
              <a:rPr lang="de-AT" dirty="0" smtClean="0">
                <a:latin typeface="+mj-lt"/>
              </a:rPr>
              <a:t>) </a:t>
            </a:r>
            <a:r>
              <a:rPr lang="de-AT" dirty="0" err="1" smtClean="0">
                <a:latin typeface="+mj-lt"/>
              </a:rPr>
              <a:t>and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model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strength</a:t>
            </a:r>
            <a:r>
              <a:rPr lang="de-AT" dirty="0" smtClean="0">
                <a:latin typeface="+mj-lt"/>
              </a:rPr>
              <a:t> (R²)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2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Allows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define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plausible alternative </a:t>
            </a:r>
            <a:r>
              <a:rPr lang="de-AT" sz="2400" dirty="0" err="1" smtClean="0"/>
              <a:t>hypothesis</a:t>
            </a:r>
            <a:endParaRPr lang="de-AT" sz="2400" dirty="0" smtClean="0"/>
          </a:p>
          <a:p>
            <a:pPr>
              <a:spcBef>
                <a:spcPts val="600"/>
              </a:spcBef>
            </a:pPr>
            <a:r>
              <a:rPr lang="de-AT" sz="2400" dirty="0" err="1" smtClean="0"/>
              <a:t>Strength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evidence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obtained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smtClean="0"/>
              <a:t>-&gt; </a:t>
            </a:r>
            <a:r>
              <a:rPr lang="de-AT" sz="2400" dirty="0" err="1" smtClean="0"/>
              <a:t>ranking</a:t>
            </a:r>
            <a:endParaRPr lang="de-AT" sz="2400" dirty="0" smtClean="0"/>
          </a:p>
          <a:p>
            <a:pPr>
              <a:spcBef>
                <a:spcPts val="600"/>
              </a:spcBef>
            </a:pPr>
            <a:endParaRPr lang="de-AT" sz="2400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de-AT" sz="2400" dirty="0" err="1" smtClean="0"/>
              <a:t>Which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smtClean="0"/>
              <a:t>least </a:t>
            </a:r>
            <a:r>
              <a:rPr lang="de-AT" sz="2400" dirty="0" err="1" smtClean="0"/>
              <a:t>bad</a:t>
            </a:r>
            <a:r>
              <a:rPr lang="de-AT" sz="2400" dirty="0" smtClean="0"/>
              <a:t> (</a:t>
            </a:r>
            <a:r>
              <a:rPr lang="de-AT" sz="2400" dirty="0" err="1" smtClean="0"/>
              <a:t>best</a:t>
            </a:r>
            <a:r>
              <a:rPr lang="de-AT" sz="2400" dirty="0" smtClean="0"/>
              <a:t>)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plausible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efficient</a:t>
            </a:r>
            <a:r>
              <a:rPr lang="de-AT" sz="2400" dirty="0" smtClean="0"/>
              <a:t>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likely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truthful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endParaRPr lang="de-AT" sz="2400" dirty="0"/>
          </a:p>
          <a:p>
            <a:pPr marL="0" indent="0">
              <a:spcBef>
                <a:spcPts val="0"/>
              </a:spcBef>
              <a:buNone/>
            </a:pPr>
            <a:r>
              <a:rPr lang="de-AT" sz="2400" dirty="0" err="1" smtClean="0"/>
              <a:t>among</a:t>
            </a:r>
            <a:r>
              <a:rPr lang="de-AT" sz="2400" dirty="0" smtClean="0"/>
              <a:t>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list</a:t>
            </a:r>
            <a:r>
              <a:rPr lang="de-AT" sz="2400" dirty="0" smtClean="0"/>
              <a:t>?</a:t>
            </a:r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3101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5122912" cy="4389437"/>
          </a:xfrm>
        </p:spPr>
        <p:txBody>
          <a:bodyPr/>
          <a:lstStyle/>
          <a:p>
            <a:r>
              <a:rPr lang="de-AT" sz="2400" dirty="0" err="1" smtClean="0"/>
              <a:t>Based</a:t>
            </a:r>
            <a:r>
              <a:rPr lang="de-AT" sz="2400" dirty="0" smtClean="0"/>
              <a:t> on </a:t>
            </a:r>
            <a:r>
              <a:rPr lang="de-AT" sz="2400" dirty="0" err="1" smtClean="0"/>
              <a:t>Kullback-Leibler‘s</a:t>
            </a:r>
            <a:r>
              <a:rPr lang="de-AT" sz="2400" dirty="0" smtClean="0"/>
              <a:t> Information </a:t>
            </a:r>
            <a:r>
              <a:rPr lang="de-AT" sz="2400" dirty="0" err="1" smtClean="0"/>
              <a:t>Theory</a:t>
            </a:r>
            <a:r>
              <a:rPr lang="de-AT" sz="2400" dirty="0" smtClean="0"/>
              <a:t> (1951)</a:t>
            </a:r>
          </a:p>
          <a:p>
            <a:r>
              <a:rPr lang="en-GB" sz="2400" dirty="0"/>
              <a:t>offers an estimate of the relative information </a:t>
            </a:r>
            <a:r>
              <a:rPr lang="en-GB" sz="2400" dirty="0" smtClean="0"/>
              <a:t>lost when </a:t>
            </a:r>
            <a:r>
              <a:rPr lang="en-GB" sz="2400" dirty="0"/>
              <a:t>a given model is used to represent the process that generated the data</a:t>
            </a:r>
            <a:endParaRPr lang="de-AT" sz="2400" dirty="0" smtClean="0"/>
          </a:p>
          <a:p>
            <a:endParaRPr lang="de-AT" sz="2400" dirty="0" smtClean="0"/>
          </a:p>
          <a:p>
            <a:r>
              <a:rPr lang="de-AT" sz="2400" dirty="0" err="1" smtClean="0"/>
              <a:t>Akaike</a:t>
            </a:r>
            <a:r>
              <a:rPr lang="de-AT" sz="2400" dirty="0" smtClean="0"/>
              <a:t> 1973 </a:t>
            </a:r>
            <a:r>
              <a:rPr lang="de-AT" sz="2400" dirty="0" err="1" smtClean="0"/>
              <a:t>adapts</a:t>
            </a:r>
            <a:r>
              <a:rPr lang="de-AT" sz="2400" dirty="0" smtClean="0"/>
              <a:t>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statistical</a:t>
            </a:r>
            <a:r>
              <a:rPr lang="de-AT" sz="2400" dirty="0" smtClean="0"/>
              <a:t> </a:t>
            </a:r>
            <a:r>
              <a:rPr lang="de-AT" sz="2400" dirty="0" err="1" smtClean="0"/>
              <a:t>theory</a:t>
            </a:r>
            <a:r>
              <a:rPr lang="de-AT" sz="2400" dirty="0" smtClean="0"/>
              <a:t>: AIC </a:t>
            </a:r>
            <a:r>
              <a:rPr lang="de-AT" sz="2400" dirty="0" err="1" smtClean="0"/>
              <a:t>Akaike</a:t>
            </a:r>
            <a:r>
              <a:rPr lang="de-AT" sz="2400" dirty="0" smtClean="0"/>
              <a:t> </a:t>
            </a:r>
            <a:r>
              <a:rPr lang="de-AT" sz="2400" dirty="0" err="1" smtClean="0"/>
              <a:t>information</a:t>
            </a:r>
            <a:r>
              <a:rPr lang="de-AT" sz="2400" dirty="0" smtClean="0"/>
              <a:t> </a:t>
            </a:r>
            <a:r>
              <a:rPr lang="de-AT" sz="2400" dirty="0" err="1" smtClean="0"/>
              <a:t>criterion</a:t>
            </a:r>
            <a:endParaRPr lang="de-AT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356" b="30078"/>
          <a:stretch/>
        </p:blipFill>
        <p:spPr>
          <a:xfrm>
            <a:off x="5796136" y="1988840"/>
            <a:ext cx="2592288" cy="40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AIC is calculated using the </a:t>
            </a:r>
            <a:r>
              <a:rPr lang="en-GB" dirty="0" smtClean="0"/>
              <a:t>number of </a:t>
            </a:r>
            <a:r>
              <a:rPr lang="en-GB" dirty="0"/>
              <a:t>fitted </a:t>
            </a:r>
            <a:r>
              <a:rPr lang="en-GB" dirty="0" smtClean="0"/>
              <a:t>parameters in </a:t>
            </a:r>
            <a:r>
              <a:rPr lang="en-GB" dirty="0"/>
              <a:t>the </a:t>
            </a:r>
            <a:r>
              <a:rPr lang="en-GB" dirty="0" smtClean="0"/>
              <a:t>model(k</a:t>
            </a:r>
            <a:r>
              <a:rPr lang="en-GB" dirty="0"/>
              <a:t>), and either the maximum likelihood estimate for </a:t>
            </a:r>
            <a:r>
              <a:rPr lang="en-GB" dirty="0" smtClean="0"/>
              <a:t>the model </a:t>
            </a:r>
            <a:r>
              <a:rPr lang="en-GB" dirty="0"/>
              <a:t>(L) or the residual sum of squares of the </a:t>
            </a:r>
            <a:r>
              <a:rPr lang="en-GB" dirty="0" smtClean="0"/>
              <a:t>model (RSS).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AICc</a:t>
            </a:r>
            <a:r>
              <a:rPr lang="en-GB" dirty="0" smtClean="0"/>
              <a:t> = second order </a:t>
            </a:r>
            <a:r>
              <a:rPr lang="en-GB" dirty="0" err="1" smtClean="0"/>
              <a:t>bais</a:t>
            </a:r>
            <a:r>
              <a:rPr lang="en-GB" dirty="0" smtClean="0"/>
              <a:t> correction for AIC (</a:t>
            </a:r>
            <a:r>
              <a:rPr lang="en-GB" dirty="0" err="1" smtClean="0"/>
              <a:t>Hurvich</a:t>
            </a:r>
            <a:r>
              <a:rPr lang="en-GB" dirty="0" smtClean="0"/>
              <a:t> and Tsai 1989) corrects for small sample size and converges to AIC with larger sample size – so always use </a:t>
            </a:r>
            <a:r>
              <a:rPr lang="en-GB" dirty="0" err="1" smtClean="0"/>
              <a:t>AICc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Akaike</a:t>
            </a:r>
            <a:r>
              <a:rPr lang="de-AT" sz="3600" dirty="0" smtClean="0"/>
              <a:t> </a:t>
            </a:r>
            <a:r>
              <a:rPr lang="de-AT" sz="3600" dirty="0" err="1" smtClean="0"/>
              <a:t>information</a:t>
            </a:r>
            <a:r>
              <a:rPr lang="de-AT" sz="3600" dirty="0" smtClean="0"/>
              <a:t> </a:t>
            </a:r>
            <a:r>
              <a:rPr lang="de-AT" sz="3600" dirty="0" err="1" smtClean="0"/>
              <a:t>criterion</a:t>
            </a:r>
            <a:r>
              <a:rPr lang="de-AT" sz="3600" dirty="0" smtClean="0"/>
              <a:t> AIC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05757"/>
            <a:ext cx="3203848" cy="62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632487"/>
            <a:ext cx="3580685" cy="9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6563072" cy="4389437"/>
          </a:xfrm>
        </p:spPr>
        <p:txBody>
          <a:bodyPr/>
          <a:lstStyle/>
          <a:p>
            <a:r>
              <a:rPr lang="de-AT" dirty="0" smtClean="0"/>
              <a:t>Burnham </a:t>
            </a:r>
            <a:r>
              <a:rPr lang="de-AT" dirty="0" err="1" smtClean="0"/>
              <a:t>and</a:t>
            </a:r>
            <a:r>
              <a:rPr lang="de-AT" dirty="0" smtClean="0"/>
              <a:t> Anderson 1998 </a:t>
            </a:r>
            <a:r>
              <a:rPr lang="de-AT" dirty="0" err="1" smtClean="0"/>
              <a:t>and</a:t>
            </a:r>
            <a:r>
              <a:rPr lang="de-AT" dirty="0" smtClean="0"/>
              <a:t> 2002:</a:t>
            </a:r>
            <a:br>
              <a:rPr lang="de-AT" dirty="0" smtClean="0"/>
            </a:br>
            <a:r>
              <a:rPr lang="de-AT" dirty="0" smtClean="0"/>
              <a:t>fundamental </a:t>
            </a:r>
            <a:r>
              <a:rPr lang="de-AT" dirty="0" err="1" smtClean="0"/>
              <a:t>book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selection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inference</a:t>
            </a:r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inference</a:t>
            </a:r>
            <a:r>
              <a:rPr lang="de-AT" sz="3600" dirty="0" smtClean="0"/>
              <a:t> </a:t>
            </a:r>
            <a:r>
              <a:rPr lang="de-AT" sz="3600" dirty="0" err="1" smtClean="0"/>
              <a:t>based</a:t>
            </a:r>
            <a:r>
              <a:rPr lang="de-AT" sz="3600" dirty="0" smtClean="0"/>
              <a:t> on AIC</a:t>
            </a:r>
            <a:endParaRPr lang="de-AT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628800"/>
            <a:ext cx="1485504" cy="223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52189"/>
            <a:ext cx="7560840" cy="25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35165"/>
            <a:ext cx="4896544" cy="4389437"/>
          </a:xfrm>
        </p:spPr>
        <p:txBody>
          <a:bodyPr/>
          <a:lstStyle/>
          <a:p>
            <a:r>
              <a:rPr lang="de-AT" sz="2200" dirty="0" smtClean="0"/>
              <a:t>Report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difference</a:t>
            </a:r>
            <a:r>
              <a:rPr lang="de-AT" sz="2200" dirty="0" smtClean="0"/>
              <a:t>, </a:t>
            </a:r>
            <a:r>
              <a:rPr lang="el-GR" sz="2200" dirty="0" smtClean="0"/>
              <a:t>Δ</a:t>
            </a:r>
            <a:r>
              <a:rPr lang="de-AT" sz="2200" dirty="0" smtClean="0"/>
              <a:t> </a:t>
            </a:r>
            <a:r>
              <a:rPr lang="de-AT" sz="2200" dirty="0" err="1" smtClean="0"/>
              <a:t>delta</a:t>
            </a:r>
            <a:r>
              <a:rPr lang="de-AT" sz="2200" dirty="0" smtClean="0"/>
              <a:t>, </a:t>
            </a:r>
            <a:r>
              <a:rPr lang="de-AT" sz="2200" dirty="0" err="1" smtClean="0"/>
              <a:t>between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lowest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) </a:t>
            </a:r>
            <a:r>
              <a:rPr lang="de-AT" sz="2200" dirty="0" err="1" smtClean="0"/>
              <a:t>and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next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model</a:t>
            </a:r>
            <a:r>
              <a:rPr lang="de-AT" sz="2200" dirty="0" smtClean="0"/>
              <a:t> i)</a:t>
            </a:r>
          </a:p>
          <a:p>
            <a:r>
              <a:rPr lang="de-AT" sz="2200" dirty="0" smtClean="0"/>
              <a:t>The larger </a:t>
            </a:r>
            <a:r>
              <a:rPr lang="el-GR" sz="2200" dirty="0" smtClean="0"/>
              <a:t>Δ</a:t>
            </a:r>
            <a:r>
              <a:rPr lang="de-AT" sz="2200" dirty="0" smtClean="0"/>
              <a:t>,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 plausible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0-2: substantial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</a:t>
            </a:r>
            <a:r>
              <a:rPr lang="de-AT" sz="2200" dirty="0" err="1" smtClean="0"/>
              <a:t>for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=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</a:t>
            </a:r>
            <a:r>
              <a:rPr lang="de-AT" sz="2200" dirty="0" err="1" smtClean="0"/>
              <a:t>is</a:t>
            </a:r>
            <a:r>
              <a:rPr lang="de-AT" sz="2200" dirty="0" smtClean="0"/>
              <a:t> </a:t>
            </a:r>
            <a:r>
              <a:rPr lang="de-AT" sz="2200" dirty="0" err="1" smtClean="0"/>
              <a:t>equally</a:t>
            </a:r>
            <a:r>
              <a:rPr lang="de-AT" sz="2200" dirty="0" smtClean="0"/>
              <a:t> </a:t>
            </a:r>
            <a:r>
              <a:rPr lang="de-AT" sz="2200" dirty="0" err="1" smtClean="0"/>
              <a:t>good</a:t>
            </a:r>
            <a:r>
              <a:rPr lang="de-AT" sz="2200" dirty="0" smtClean="0"/>
              <a:t> </a:t>
            </a:r>
            <a:r>
              <a:rPr lang="de-AT" sz="2200" dirty="0" err="1" smtClean="0"/>
              <a:t>as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2-7: </a:t>
            </a:r>
            <a:r>
              <a:rPr lang="de-AT" sz="2200" dirty="0" err="1" smtClean="0"/>
              <a:t>some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(but </a:t>
            </a:r>
            <a:r>
              <a:rPr lang="de-AT" sz="2200" dirty="0" err="1" smtClean="0"/>
              <a:t>considerably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)</a:t>
            </a:r>
          </a:p>
          <a:p>
            <a:r>
              <a:rPr lang="el-GR" sz="2200" dirty="0" smtClean="0"/>
              <a:t>Δ</a:t>
            </a:r>
            <a:r>
              <a:rPr lang="de-AT" sz="2200" dirty="0"/>
              <a:t> </a:t>
            </a:r>
            <a:r>
              <a:rPr lang="de-AT" sz="2200" dirty="0" smtClean="0"/>
              <a:t>&gt;10: </a:t>
            </a:r>
            <a:r>
              <a:rPr lang="de-AT" sz="2200" dirty="0" err="1" smtClean="0"/>
              <a:t>essentially</a:t>
            </a:r>
            <a:r>
              <a:rPr lang="de-AT" sz="2200" dirty="0" smtClean="0"/>
              <a:t> </a:t>
            </a:r>
            <a:r>
              <a:rPr lang="de-AT" sz="2200" dirty="0" err="1" smtClean="0"/>
              <a:t>no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endParaRPr lang="en-GB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l-GR" sz="3600" dirty="0"/>
              <a:t> </a:t>
            </a:r>
            <a:r>
              <a:rPr lang="el-GR" sz="3600" dirty="0" smtClean="0"/>
              <a:t>Δ</a:t>
            </a:r>
            <a:r>
              <a:rPr lang="de-AT" sz="3600" dirty="0" smtClean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- </a:t>
            </a:r>
            <a:r>
              <a:rPr lang="de-AT" sz="3600" dirty="0" err="1" smtClean="0"/>
              <a:t>Differences</a:t>
            </a:r>
            <a:r>
              <a:rPr lang="de-AT" sz="3600" dirty="0" smtClean="0"/>
              <a:t> </a:t>
            </a:r>
            <a:endParaRPr lang="de-AT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53123"/>
            <a:ext cx="3839026" cy="4320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7623" y="603527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Burnham et al. 2011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913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3623</TotalTime>
  <Words>816</Words>
  <Application>Microsoft Office PowerPoint</Application>
  <PresentationFormat>On-screen Show (4:3)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Constantia</vt:lpstr>
      <vt:lpstr>Wingdings</vt:lpstr>
      <vt:lpstr>Wingdings 2</vt:lpstr>
      <vt:lpstr>bestes_blau</vt:lpstr>
      <vt:lpstr>Topic 11: Null hypothesis significance testing (NHST) versus information theoretic (IT) approach and model selection </vt:lpstr>
      <vt:lpstr>PowerPoint Presentation</vt:lpstr>
      <vt:lpstr>PowerPoint Presentation</vt:lpstr>
      <vt:lpstr>Null hypthesis significance testing (NHST)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for R output</vt:lpstr>
      <vt:lpstr>PowerPoint Presentation</vt:lpstr>
      <vt:lpstr>What to do with many „best“ models – small Δ AICc values?</vt:lpstr>
      <vt:lpstr>PowerPoint Presentation</vt:lpstr>
      <vt:lpstr>Example for R output</vt:lpstr>
      <vt:lpstr>Multimodel inference</vt:lpstr>
      <vt:lpstr>How to create a model set a priori?</vt:lpstr>
      <vt:lpstr>A great guide to model selection</vt:lpstr>
      <vt:lpstr>PowerPoint Presentation</vt:lpstr>
      <vt:lpstr>NHST versus IT</vt:lpstr>
      <vt:lpstr>When to use what?</vt:lpstr>
      <vt:lpstr>Further information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Models</dc:title>
  <dc:creator>richard</dc:creator>
  <cp:lastModifiedBy>Matthias</cp:lastModifiedBy>
  <cp:revision>339</cp:revision>
  <dcterms:created xsi:type="dcterms:W3CDTF">2013-02-19T15:39:25Z</dcterms:created>
  <dcterms:modified xsi:type="dcterms:W3CDTF">2018-02-21T19:05:38Z</dcterms:modified>
</cp:coreProperties>
</file>